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6858000" cx="9144000"/>
  <p:notesSz cx="6858000" cy="9144000"/>
  <p:embeddedFontLst>
    <p:embeddedFont>
      <p:font typeface="Meddon"/>
      <p:regular r:id="rId6"/>
    </p:embeddedFont>
    <p:embeddedFont>
      <p:font typeface="Bell MT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font" Target="fonts/BellMT-boldItalic.fntdata"/><Relationship Id="rId9" Type="http://schemas.openxmlformats.org/officeDocument/2006/relationships/font" Target="fonts/BellMT-italic.fntdata"/><Relationship Id="rId5" Type="http://schemas.openxmlformats.org/officeDocument/2006/relationships/slide" Target="slides/slide1.xml"/><Relationship Id="rId6" Type="http://schemas.openxmlformats.org/officeDocument/2006/relationships/font" Target="fonts/Meddon-regular.fntdata"/><Relationship Id="rId7" Type="http://schemas.openxmlformats.org/officeDocument/2006/relationships/font" Target="fonts/BellMT-regular.fntdata"/><Relationship Id="rId8" Type="http://schemas.openxmlformats.org/officeDocument/2006/relationships/font" Target="fonts/BellM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fr-F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fr-FR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0" name="Shape 80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3" name="Shape 23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640"/>
              </a:spcBef>
              <a:buClr>
                <a:srgbClr val="888888"/>
              </a:buClr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buClr>
                <a:srgbClr val="888888"/>
              </a:buClr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36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2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1" name="Shape 5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7" name="Shape 67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640"/>
              </a:spcBef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fr-FR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jpg"/><Relationship Id="rId5" Type="http://schemas.openxmlformats.org/officeDocument/2006/relationships/image" Target="../media/image4.jpg"/><Relationship Id="rId6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 amt="79000"/>
          </a:blip>
          <a:stretch>
            <a:fillRect b="0" l="-6998" r="-6999" t="0"/>
          </a:stretch>
        </a:blip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/>
        </p:nvSpPr>
        <p:spPr>
          <a:xfrm>
            <a:off x="4716016" y="5302071"/>
            <a:ext cx="4023802" cy="7192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Bell MT"/>
              <a:buNone/>
            </a:pPr>
            <a:r>
              <a:rPr b="0" i="0" lang="fr-FR" sz="1200" u="none" cap="none" strike="noStrike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Pour participer à cette compétition, il faut lire et suivre les règles de la compétition sur le site </a:t>
            </a:r>
            <a:r>
              <a:rPr b="0" i="0" lang="fr-FR" sz="1200" u="sng" cap="none" strike="noStrike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www.apfmalte.com</a:t>
            </a:r>
            <a:r>
              <a:rPr b="0" i="0" lang="fr-FR" sz="1200" u="none" cap="none" strike="noStrike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 ou la page Facebook </a:t>
            </a:r>
            <a:r>
              <a:rPr b="0" i="0" lang="fr-FR" sz="1200" u="sng" cap="none" strike="noStrike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Association Des Professeurs De Français de Malte</a:t>
            </a:r>
            <a:r>
              <a:rPr b="0" i="0" lang="fr-FR" sz="1200" u="none" cap="none" strike="noStrike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.</a:t>
            </a:r>
          </a:p>
        </p:txBody>
      </p:sp>
      <p:pic>
        <p:nvPicPr>
          <p:cNvPr descr="29Jan09 logo%202[1]" id="89" name="Shape 8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-154017">
            <a:off x="5436788" y="606178"/>
            <a:ext cx="2576507" cy="93603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charles baudelaire" id="90" name="Shape 9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411759" y="4391610"/>
            <a:ext cx="1075399" cy="1353737"/>
          </a:xfrm>
          <a:prstGeom prst="roundRect">
            <a:avLst>
              <a:gd fmla="val 8594" name="adj"/>
            </a:avLst>
          </a:prstGeom>
          <a:solidFill>
            <a:srgbClr val="ECECEC"/>
          </a:solidFill>
          <a:ln>
            <a:noFill/>
          </a:ln>
          <a:effectLst>
            <a:reflection blurRad="0" dir="5400000" dist="5000" endA="0" endPos="28000" kx="0" rotWithShape="0" algn="bl" stA="38000" stPos="0" sy="-100000" ky="0"/>
          </a:effectLst>
        </p:spPr>
      </p:pic>
      <p:sp>
        <p:nvSpPr>
          <p:cNvPr id="91" name="Shape 91"/>
          <p:cNvSpPr txBox="1"/>
          <p:nvPr/>
        </p:nvSpPr>
        <p:spPr>
          <a:xfrm>
            <a:off x="683568" y="2382150"/>
            <a:ext cx="4128119" cy="2056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fr-FR" sz="1812" u="none" cap="none" strike="noStrike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Rédigez une nouvelle descriptive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362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fr-FR" sz="1812" u="none" cap="none" strike="noStrike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ou créez un collage ou bien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362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fr-FR" sz="1812" u="none" cap="none" strike="noStrike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dessinez une scène qui vient à votre esprit lorsque vous lisez le poème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362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fr-FR" sz="1812" u="none" cap="none" strike="noStrike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« L’Albatros » ou bien «Paysage»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362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fr-FR" sz="1812" u="none" cap="none" strike="noStrike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de Charles Baudelaire.</a:t>
            </a:r>
          </a:p>
          <a:p>
            <a:pPr indent="-342900" lvl="0" marL="342900" marR="0" rtl="0" algn="ctr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Shape 92"/>
          <p:cNvSpPr txBox="1"/>
          <p:nvPr/>
        </p:nvSpPr>
        <p:spPr>
          <a:xfrm>
            <a:off x="755575" y="620687"/>
            <a:ext cx="3744415" cy="676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Bell MT"/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Pour l’année  scolaire 2016-2017, l’Association des Professeurs de Français de Malte (APFM) vous présente la compétition suivante:</a:t>
            </a:r>
          </a:p>
        </p:txBody>
      </p:sp>
      <p:sp>
        <p:nvSpPr>
          <p:cNvPr id="93" name="Shape 93"/>
          <p:cNvSpPr/>
          <p:nvPr/>
        </p:nvSpPr>
        <p:spPr>
          <a:xfrm>
            <a:off x="4257950" y="2405702"/>
            <a:ext cx="2880321" cy="10855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Meddon"/>
              <a:buNone/>
            </a:pPr>
            <a:r>
              <a:rPr b="1" i="0" lang="fr-FR" sz="3200" u="none" cap="none" strike="noStrike">
                <a:solidFill>
                  <a:schemeClr val="dk1"/>
                </a:solidFill>
                <a:latin typeface="Meddon"/>
                <a:ea typeface="Meddon"/>
                <a:cs typeface="Meddon"/>
                <a:sym typeface="Meddon"/>
              </a:rPr>
              <a:t>Bonne chance!</a:t>
            </a:r>
          </a:p>
        </p:txBody>
      </p:sp>
      <p:pic>
        <p:nvPicPr>
          <p:cNvPr descr="Image result for paysage- charles baudelaire" id="94" name="Shape 9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430071" y="3252850"/>
            <a:ext cx="1702519" cy="1420846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 txBox="1"/>
          <p:nvPr/>
        </p:nvSpPr>
        <p:spPr>
          <a:xfrm>
            <a:off x="6300192" y="6387600"/>
            <a:ext cx="2659969" cy="276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b="0" i="0" lang="fr-F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Reg. No. VO/0589</a:t>
            </a:r>
          </a:p>
        </p:txBody>
      </p:sp>
      <p:sp>
        <p:nvSpPr>
          <p:cNvPr id="96" name="Shape 96"/>
          <p:cNvSpPr txBox="1"/>
          <p:nvPr/>
        </p:nvSpPr>
        <p:spPr>
          <a:xfrm rot="-1164998">
            <a:off x="716288" y="4603103"/>
            <a:ext cx="1382970" cy="646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0" lang="fr-FR" sz="1200" u="none" cap="none" strike="noStrike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Date limite pour participer : le 15 février 2017</a:t>
            </a:r>
          </a:p>
        </p:txBody>
      </p:sp>
      <p:sp>
        <p:nvSpPr>
          <p:cNvPr id="97" name="Shape 97"/>
          <p:cNvSpPr/>
          <p:nvPr/>
        </p:nvSpPr>
        <p:spPr>
          <a:xfrm>
            <a:off x="835608" y="1346325"/>
            <a:ext cx="3672407" cy="10772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fr-FR" sz="3200">
                <a:solidFill>
                  <a:srgbClr val="366092"/>
                </a:solidFill>
                <a:latin typeface="Bell MT"/>
                <a:ea typeface="Bell MT"/>
                <a:cs typeface="Bell MT"/>
                <a:sym typeface="Bell MT"/>
              </a:rPr>
              <a:t>Baudelaire et le symbolisme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5560751" y="1586774"/>
            <a:ext cx="2880320" cy="923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i="1" lang="fr-FR" sz="180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À l’occasion du 150</a:t>
            </a:r>
            <a:r>
              <a:rPr baseline="3000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 </a:t>
            </a:r>
            <a:r>
              <a:rPr i="1" lang="fr-FR" sz="180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anniversaire de la mort de Baudelaire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